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70" r:id="rId4"/>
    <p:sldMasterId id="214748367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y="5143500" cx="9144000"/>
  <p:notesSz cx="6858000" cy="9144000"/>
  <p:embeddedFontLst>
    <p:embeddedFont>
      <p:font typeface="Coming Soon"/>
      <p:regular r:id="rId16"/>
    </p:embeddedFont>
    <p:embeddedFont>
      <p:font typeface="Average"/>
      <p:regular r:id="rId17"/>
    </p:embeddedFont>
    <p:embeddedFont>
      <p:font typeface="Oswald"/>
      <p:regular r:id="rId18"/>
      <p:bold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font" Target="fonts/Average-regular.fntdata"/><Relationship Id="rId16" Type="http://schemas.openxmlformats.org/officeDocument/2006/relationships/font" Target="fonts/ComingSoon-regular.fntdata"/><Relationship Id="rId5" Type="http://schemas.openxmlformats.org/officeDocument/2006/relationships/slideMaster" Target="slideMasters/slideMaster2.xml"/><Relationship Id="rId19" Type="http://schemas.openxmlformats.org/officeDocument/2006/relationships/font" Target="fonts/Oswald-bold.fntdata"/><Relationship Id="rId6" Type="http://schemas.openxmlformats.org/officeDocument/2006/relationships/notesMaster" Target="notesMasters/notesMaster1.xml"/><Relationship Id="rId18" Type="http://schemas.openxmlformats.org/officeDocument/2006/relationships/font" Target="fonts/Oswald-regular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4458e1ddd3_0_1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4458e1ddd3_0_1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46dc77544c_0_1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46dc77544c_0_1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46dc77544c_0_2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46dc77544c_0_2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4458e1ddd3_0_50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4458e1ddd3_0_5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46fcd5b27e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46fcd5b27e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44df1104f1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44df1104f1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46dc77544c_0_2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46dc77544c_0_2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44df1104f1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44df1104f1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452838e0ac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452838e0ac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" name="Google Shape;55;p14"/>
          <p:cNvGrpSpPr/>
          <p:nvPr/>
        </p:nvGrpSpPr>
        <p:grpSpPr>
          <a:xfrm>
            <a:off x="4350279" y="2855377"/>
            <a:ext cx="443589" cy="105632"/>
            <a:chOff x="4137525" y="2915950"/>
            <a:chExt cx="869100" cy="207000"/>
          </a:xfrm>
        </p:grpSpPr>
        <p:sp>
          <p:nvSpPr>
            <p:cNvPr id="56" name="Google Shape;56;p14"/>
            <p:cNvSpPr/>
            <p:nvPr/>
          </p:nvSpPr>
          <p:spPr>
            <a:xfrm>
              <a:off x="446857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" name="Google Shape;57;p14"/>
            <p:cNvSpPr/>
            <p:nvPr/>
          </p:nvSpPr>
          <p:spPr>
            <a:xfrm>
              <a:off x="47996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14"/>
            <p:cNvSpPr/>
            <p:nvPr/>
          </p:nvSpPr>
          <p:spPr>
            <a:xfrm>
              <a:off x="41375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9" name="Google Shape;59;p14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60" name="Google Shape;60;p14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61" name="Google Shape;61;p14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5"/>
          <p:cNvSpPr txBox="1"/>
          <p:nvPr>
            <p:ph type="title"/>
          </p:nvPr>
        </p:nvSpPr>
        <p:spPr>
          <a:xfrm>
            <a:off x="671250" y="2141250"/>
            <a:ext cx="7852200" cy="8610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64" name="Google Shape;64;p15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67" name="Google Shape;67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8" name="Google Shape;68;p16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71" name="Google Shape;71;p1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2" name="Google Shape;72;p1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3" name="Google Shape;73;p17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76" name="Google Shape;76;p1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79" name="Google Shape;79;p19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80" name="Google Shape;80;p19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lt2"/>
        </a:solidFill>
      </p:bgPr>
    </p:bg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20"/>
          <p:cNvSpPr txBox="1"/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83" name="Google Shape;83;p20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1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86" name="Google Shape;86;p21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7" name="Google Shape;87;p21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88" name="Google Shape;88;p21"/>
          <p:cNvSpPr txBox="1"/>
          <p:nvPr>
            <p:ph idx="1" type="subTitle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89" name="Google Shape;89;p21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90" name="Google Shape;90;p2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Oswald"/>
              <a:buNone/>
              <a:defRPr sz="21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/>
        </p:txBody>
      </p:sp>
      <p:sp>
        <p:nvSpPr>
          <p:cNvPr id="93" name="Google Shape;93;p2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3"/>
          <p:cNvSpPr txBox="1"/>
          <p:nvPr>
            <p:ph hasCustomPrompt="1" type="title"/>
          </p:nvPr>
        </p:nvSpPr>
        <p:spPr>
          <a:xfrm>
            <a:off x="311700" y="1255275"/>
            <a:ext cx="8520600" cy="1890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96" name="Google Shape;96;p23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97" name="Google Shape;97;p23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4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buNone/>
              <a:defRPr sz="1000">
                <a:solidFill>
                  <a:schemeClr val="dk2"/>
                </a:solidFill>
              </a:defRPr>
            </a:lvl1pPr>
            <a:lvl2pPr lvl="1" rtl="0" algn="r">
              <a:buNone/>
              <a:defRPr sz="1000">
                <a:solidFill>
                  <a:schemeClr val="dk2"/>
                </a:solidFill>
              </a:defRPr>
            </a:lvl2pPr>
            <a:lvl3pPr lvl="2" rtl="0" algn="r">
              <a:buNone/>
              <a:defRPr sz="1000">
                <a:solidFill>
                  <a:schemeClr val="dk2"/>
                </a:solidFill>
              </a:defRPr>
            </a:lvl3pPr>
            <a:lvl4pPr lvl="3" rtl="0" algn="r">
              <a:buNone/>
              <a:defRPr sz="1000">
                <a:solidFill>
                  <a:schemeClr val="dk2"/>
                </a:solidFill>
              </a:defRPr>
            </a:lvl4pPr>
            <a:lvl5pPr lvl="4" rtl="0" algn="r">
              <a:buNone/>
              <a:defRPr sz="1000">
                <a:solidFill>
                  <a:schemeClr val="dk2"/>
                </a:solidFill>
              </a:defRPr>
            </a:lvl5pPr>
            <a:lvl6pPr lvl="5" rtl="0" algn="r">
              <a:buNone/>
              <a:defRPr sz="1000">
                <a:solidFill>
                  <a:schemeClr val="dk2"/>
                </a:solidFill>
              </a:defRPr>
            </a:lvl6pPr>
            <a:lvl7pPr lvl="6" rtl="0" algn="r">
              <a:buNone/>
              <a:defRPr sz="1000">
                <a:solidFill>
                  <a:schemeClr val="dk2"/>
                </a:solidFill>
              </a:defRPr>
            </a:lvl7pPr>
            <a:lvl8pPr lvl="7" rtl="0" algn="r">
              <a:buNone/>
              <a:defRPr sz="1000">
                <a:solidFill>
                  <a:schemeClr val="dk2"/>
                </a:solidFill>
              </a:defRPr>
            </a:lvl8pPr>
            <a:lvl9pPr lvl="8" rtl="0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late"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  <a:defRPr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indent="-317500" lvl="1" marL="914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indent="-317500" lvl="2" marL="1371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indent="-317500" lvl="3" marL="1828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indent="-317500" lvl="4" marL="22860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indent="-317500" lvl="5" marL="2743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indent="-317500" lvl="6" marL="3200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indent="-317500" lvl="7" marL="3657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indent="-317500" lvl="8" marL="411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 rt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lvl="2" rt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lvl="3" rt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lvl="4" rt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lvl="5" rt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lvl="6" rt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lvl="7" rt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lvl="8" rt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www.youtube.com/watch?v=i3dTGgohPis" TargetMode="External"/><Relationship Id="rId4" Type="http://schemas.openxmlformats.org/officeDocument/2006/relationships/image" Target="../media/image3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Relationship Id="rId3" Type="http://schemas.openxmlformats.org/officeDocument/2006/relationships/hyperlink" Target="http://www.youtube.com/watch?v=RkS5XBeq1oY" TargetMode="External"/><Relationship Id="rId4" Type="http://schemas.openxmlformats.org/officeDocument/2006/relationships/image" Target="../media/image5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Relationship Id="rId3" Type="http://schemas.openxmlformats.org/officeDocument/2006/relationships/hyperlink" Target="http://www.youtube.com/watch?v=4Ie_uuXhbEw" TargetMode="External"/><Relationship Id="rId4" Type="http://schemas.openxmlformats.org/officeDocument/2006/relationships/image" Target="../media/image4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5"/>
          <p:cNvSpPr txBox="1"/>
          <p:nvPr>
            <p:ph type="ctrTitle"/>
          </p:nvPr>
        </p:nvSpPr>
        <p:spPr>
          <a:xfrm>
            <a:off x="206100" y="477275"/>
            <a:ext cx="3286500" cy="2368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434343"/>
                </a:solidFill>
              </a:rPr>
              <a:t>Window into the </a:t>
            </a:r>
            <a:endParaRPr sz="3600">
              <a:solidFill>
                <a:srgbClr val="434343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434343"/>
                </a:solidFill>
              </a:rPr>
              <a:t>Ross Valley School District</a:t>
            </a:r>
            <a:endParaRPr sz="3600">
              <a:solidFill>
                <a:srgbClr val="434343"/>
              </a:solidFill>
            </a:endParaRPr>
          </a:p>
        </p:txBody>
      </p:sp>
      <p:sp>
        <p:nvSpPr>
          <p:cNvPr id="105" name="Google Shape;105;p25"/>
          <p:cNvSpPr txBox="1"/>
          <p:nvPr>
            <p:ph idx="1" type="subTitle"/>
          </p:nvPr>
        </p:nvSpPr>
        <p:spPr>
          <a:xfrm>
            <a:off x="206100" y="3182350"/>
            <a:ext cx="3058800" cy="173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4800">
                <a:solidFill>
                  <a:schemeClr val="accent5"/>
                </a:solidFill>
              </a:rPr>
              <a:t>Writers</a:t>
            </a:r>
            <a:r>
              <a:rPr i="1" lang="en" sz="4800">
                <a:solidFill>
                  <a:schemeClr val="accent5"/>
                </a:solidFill>
              </a:rPr>
              <a:t> Workshop</a:t>
            </a:r>
            <a:endParaRPr i="1" sz="4800">
              <a:solidFill>
                <a:schemeClr val="accent5"/>
              </a:solidFill>
            </a:endParaRPr>
          </a:p>
        </p:txBody>
      </p:sp>
      <p:pic>
        <p:nvPicPr>
          <p:cNvPr id="106" name="Google Shape;106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27350" y="964274"/>
            <a:ext cx="3354225" cy="335425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p25"/>
          <p:cNvPicPr preferRelativeResize="0"/>
          <p:nvPr/>
        </p:nvPicPr>
        <p:blipFill rotWithShape="1">
          <a:blip r:embed="rId4">
            <a:alphaModFix/>
          </a:blip>
          <a:srcRect b="0" l="12359" r="11905" t="4012"/>
          <a:stretch/>
        </p:blipFill>
        <p:spPr>
          <a:xfrm>
            <a:off x="3408150" y="125950"/>
            <a:ext cx="5592624" cy="50308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Anatomy of a Writing Workshop</a:t>
            </a:r>
            <a:endParaRPr/>
          </a:p>
        </p:txBody>
      </p:sp>
      <p:sp>
        <p:nvSpPr>
          <p:cNvPr id="113" name="Google Shape;113;p26"/>
          <p:cNvSpPr/>
          <p:nvPr/>
        </p:nvSpPr>
        <p:spPr>
          <a:xfrm>
            <a:off x="3108525" y="344300"/>
            <a:ext cx="3665400" cy="3665400"/>
          </a:xfrm>
          <a:prstGeom prst="pie">
            <a:avLst>
              <a:gd fmla="val 18442109" name="adj1"/>
              <a:gd fmla="val 16200000" name="adj2"/>
            </a:avLst>
          </a:prstGeom>
          <a:solidFill>
            <a:schemeClr val="accent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14" name="Google Shape;114;p26"/>
          <p:cNvCxnSpPr/>
          <p:nvPr/>
        </p:nvCxnSpPr>
        <p:spPr>
          <a:xfrm>
            <a:off x="4947675" y="2183450"/>
            <a:ext cx="1362900" cy="125610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5" name="Google Shape;115;p26"/>
          <p:cNvCxnSpPr/>
          <p:nvPr/>
        </p:nvCxnSpPr>
        <p:spPr>
          <a:xfrm rot="10800000">
            <a:off x="2979075" y="1743050"/>
            <a:ext cx="1968600" cy="44040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16" name="Google Shape;116;p26"/>
          <p:cNvSpPr txBox="1"/>
          <p:nvPr/>
        </p:nvSpPr>
        <p:spPr>
          <a:xfrm>
            <a:off x="6204625" y="3439550"/>
            <a:ext cx="1375800" cy="58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accent4"/>
                </a:solidFill>
                <a:latin typeface="Coming Soon"/>
                <a:ea typeface="Coming Soon"/>
                <a:cs typeface="Coming Soon"/>
                <a:sym typeface="Coming Soon"/>
              </a:rPr>
              <a:t>Interruption</a:t>
            </a:r>
            <a:endParaRPr b="1">
              <a:solidFill>
                <a:schemeClr val="accent4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  <p:sp>
        <p:nvSpPr>
          <p:cNvPr id="117" name="Google Shape;117;p26"/>
          <p:cNvSpPr txBox="1"/>
          <p:nvPr/>
        </p:nvSpPr>
        <p:spPr>
          <a:xfrm>
            <a:off x="1978775" y="1519875"/>
            <a:ext cx="1375800" cy="58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accent4"/>
                </a:solidFill>
                <a:latin typeface="Coming Soon"/>
                <a:ea typeface="Coming Soon"/>
                <a:cs typeface="Coming Soon"/>
                <a:sym typeface="Coming Soon"/>
              </a:rPr>
              <a:t>Interruption</a:t>
            </a:r>
            <a:endParaRPr b="1">
              <a:solidFill>
                <a:schemeClr val="accent4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  <p:sp>
        <p:nvSpPr>
          <p:cNvPr id="118" name="Google Shape;118;p26"/>
          <p:cNvSpPr txBox="1"/>
          <p:nvPr/>
        </p:nvSpPr>
        <p:spPr>
          <a:xfrm>
            <a:off x="4934725" y="649075"/>
            <a:ext cx="1375800" cy="58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accent4"/>
                </a:solidFill>
                <a:latin typeface="Coming Soon"/>
                <a:ea typeface="Coming Soon"/>
                <a:cs typeface="Coming Soon"/>
                <a:sym typeface="Coming Soon"/>
              </a:rPr>
              <a:t>Mini</a:t>
            </a:r>
            <a:endParaRPr b="1">
              <a:solidFill>
                <a:schemeClr val="accent4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accent4"/>
                </a:solidFill>
                <a:latin typeface="Coming Soon"/>
                <a:ea typeface="Coming Soon"/>
                <a:cs typeface="Coming Soon"/>
                <a:sym typeface="Coming Soon"/>
              </a:rPr>
              <a:t>Lesson</a:t>
            </a:r>
            <a:endParaRPr b="1">
              <a:solidFill>
                <a:schemeClr val="accent4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  <p:sp>
        <p:nvSpPr>
          <p:cNvPr id="119" name="Google Shape;119;p26"/>
          <p:cNvSpPr txBox="1"/>
          <p:nvPr/>
        </p:nvSpPr>
        <p:spPr>
          <a:xfrm>
            <a:off x="3491425" y="2343075"/>
            <a:ext cx="1968600" cy="7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oming Soon"/>
              <a:buChar char="●"/>
            </a:pPr>
            <a:r>
              <a:rPr b="1" lang="en">
                <a:solidFill>
                  <a:schemeClr val="lt1"/>
                </a:solidFill>
                <a:latin typeface="Coming Soon"/>
                <a:ea typeface="Coming Soon"/>
                <a:cs typeface="Coming Soon"/>
                <a:sym typeface="Coming Soon"/>
              </a:rPr>
              <a:t>Conferring</a:t>
            </a:r>
            <a:endParaRPr b="1">
              <a:solidFill>
                <a:schemeClr val="lt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oming Soon"/>
              <a:buChar char="●"/>
            </a:pPr>
            <a:r>
              <a:rPr b="1" lang="en">
                <a:solidFill>
                  <a:schemeClr val="lt1"/>
                </a:solidFill>
                <a:latin typeface="Coming Soon"/>
                <a:ea typeface="Coming Soon"/>
                <a:cs typeface="Coming Soon"/>
                <a:sym typeface="Coming Soon"/>
              </a:rPr>
              <a:t>Strategy Groups</a:t>
            </a:r>
            <a:endParaRPr b="1">
              <a:solidFill>
                <a:schemeClr val="lt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oming Soon"/>
              <a:buChar char="●"/>
            </a:pPr>
            <a:r>
              <a:rPr b="1" lang="en">
                <a:solidFill>
                  <a:schemeClr val="lt1"/>
                </a:solidFill>
                <a:latin typeface="Coming Soon"/>
                <a:ea typeface="Coming Soon"/>
                <a:cs typeface="Coming Soon"/>
                <a:sym typeface="Coming Soon"/>
              </a:rPr>
              <a:t>Partner Work</a:t>
            </a:r>
            <a:endParaRPr b="1">
              <a:solidFill>
                <a:schemeClr val="lt1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7"/>
          <p:cNvSpPr txBox="1"/>
          <p:nvPr>
            <p:ph type="title"/>
          </p:nvPr>
        </p:nvSpPr>
        <p:spPr>
          <a:xfrm>
            <a:off x="526500" y="775050"/>
            <a:ext cx="8091000" cy="3593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Writers </a:t>
            </a:r>
            <a:r>
              <a:rPr lang="en">
                <a:solidFill>
                  <a:schemeClr val="accent5"/>
                </a:solidFill>
              </a:rPr>
              <a:t>add details</a:t>
            </a:r>
            <a:r>
              <a:rPr lang="en"/>
              <a:t> by </a:t>
            </a:r>
            <a:r>
              <a:rPr lang="en">
                <a:solidFill>
                  <a:schemeClr val="accent5"/>
                </a:solidFill>
              </a:rPr>
              <a:t>creating picture labels.</a:t>
            </a:r>
            <a:endParaRPr>
              <a:solidFill>
                <a:schemeClr val="accent5"/>
              </a:solidFill>
            </a:endParaRPr>
          </a:p>
        </p:txBody>
      </p:sp>
      <p:sp>
        <p:nvSpPr>
          <p:cNvPr id="125" name="Google Shape;125;p27"/>
          <p:cNvSpPr txBox="1"/>
          <p:nvPr>
            <p:ph type="title"/>
          </p:nvPr>
        </p:nvSpPr>
        <p:spPr>
          <a:xfrm>
            <a:off x="1994400" y="661650"/>
            <a:ext cx="5155200" cy="800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0000"/>
                </a:solidFill>
              </a:rPr>
              <a:t>Teaching Point</a:t>
            </a:r>
            <a:endParaRPr b="1" sz="48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8"/>
          <p:cNvSpPr txBox="1"/>
          <p:nvPr>
            <p:ph type="title"/>
          </p:nvPr>
        </p:nvSpPr>
        <p:spPr>
          <a:xfrm rot="-5400000">
            <a:off x="-1204550" y="2263425"/>
            <a:ext cx="4149900" cy="82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800">
                <a:solidFill>
                  <a:srgbClr val="434343"/>
                </a:solidFill>
              </a:rPr>
              <a:t>Kindergarten</a:t>
            </a:r>
            <a:endParaRPr b="1" sz="4800">
              <a:solidFill>
                <a:srgbClr val="434343"/>
              </a:solidFill>
            </a:endParaRPr>
          </a:p>
        </p:txBody>
      </p:sp>
      <p:pic>
        <p:nvPicPr>
          <p:cNvPr descr="This video is about Kinder Writing" id="131" name="Google Shape;131;p28" title="Kinder Writing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361150" y="414688"/>
            <a:ext cx="5752175" cy="4314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9"/>
          <p:cNvSpPr txBox="1"/>
          <p:nvPr>
            <p:ph type="title"/>
          </p:nvPr>
        </p:nvSpPr>
        <p:spPr>
          <a:xfrm>
            <a:off x="566575" y="1020200"/>
            <a:ext cx="8091000" cy="3593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Writers of informational topics </a:t>
            </a:r>
            <a:r>
              <a:rPr lang="en">
                <a:solidFill>
                  <a:schemeClr val="accent5"/>
                </a:solidFill>
              </a:rPr>
              <a:t>crack open their subtopics</a:t>
            </a:r>
            <a:r>
              <a:rPr lang="en">
                <a:solidFill>
                  <a:schemeClr val="accent5"/>
                </a:solidFill>
              </a:rPr>
              <a:t> 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by </a:t>
            </a:r>
            <a:r>
              <a:rPr lang="en">
                <a:solidFill>
                  <a:schemeClr val="accent5"/>
                </a:solidFill>
              </a:rPr>
              <a:t>writing facts, definitions, details, and observations.</a:t>
            </a:r>
            <a:endParaRPr>
              <a:solidFill>
                <a:schemeClr val="accent5"/>
              </a:solidFill>
            </a:endParaRPr>
          </a:p>
        </p:txBody>
      </p:sp>
      <p:sp>
        <p:nvSpPr>
          <p:cNvPr id="137" name="Google Shape;137;p29"/>
          <p:cNvSpPr txBox="1"/>
          <p:nvPr>
            <p:ph type="title"/>
          </p:nvPr>
        </p:nvSpPr>
        <p:spPr>
          <a:xfrm>
            <a:off x="2034475" y="140900"/>
            <a:ext cx="5155200" cy="800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0000"/>
                </a:solidFill>
              </a:rPr>
              <a:t>Teaching Point</a:t>
            </a:r>
            <a:endParaRPr b="1" sz="48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30"/>
          <p:cNvSpPr txBox="1"/>
          <p:nvPr>
            <p:ph type="title"/>
          </p:nvPr>
        </p:nvSpPr>
        <p:spPr>
          <a:xfrm rot="-5400000">
            <a:off x="-733950" y="2139900"/>
            <a:ext cx="3229800" cy="863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434343"/>
                </a:solidFill>
              </a:rPr>
              <a:t>3rd</a:t>
            </a:r>
            <a:r>
              <a:rPr b="1" lang="en">
                <a:solidFill>
                  <a:srgbClr val="434343"/>
                </a:solidFill>
              </a:rPr>
              <a:t> Grade</a:t>
            </a:r>
            <a:endParaRPr b="1">
              <a:solidFill>
                <a:srgbClr val="434343"/>
              </a:solidFill>
            </a:endParaRPr>
          </a:p>
        </p:txBody>
      </p:sp>
      <p:pic>
        <p:nvPicPr>
          <p:cNvPr descr="This video is about My Movie 1" id="143" name="Google Shape;143;p30" title="My Movie 1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927975" y="328750"/>
            <a:ext cx="5981326" cy="4486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31"/>
          <p:cNvSpPr txBox="1"/>
          <p:nvPr>
            <p:ph type="title"/>
          </p:nvPr>
        </p:nvSpPr>
        <p:spPr>
          <a:xfrm>
            <a:off x="526500" y="775050"/>
            <a:ext cx="8091000" cy="3593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Writers of friendship topics </a:t>
            </a:r>
            <a:r>
              <a:rPr lang="en">
                <a:solidFill>
                  <a:schemeClr val="accent5"/>
                </a:solidFill>
              </a:rPr>
              <a:t>gather ideas 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by </a:t>
            </a:r>
            <a:r>
              <a:rPr lang="en">
                <a:solidFill>
                  <a:schemeClr val="accent5"/>
                </a:solidFill>
              </a:rPr>
              <a:t>thinking of things they love to do with their friends</a:t>
            </a:r>
            <a:endParaRPr>
              <a:solidFill>
                <a:schemeClr val="accent5"/>
              </a:solidFill>
            </a:endParaRPr>
          </a:p>
        </p:txBody>
      </p:sp>
      <p:sp>
        <p:nvSpPr>
          <p:cNvPr id="149" name="Google Shape;149;p31"/>
          <p:cNvSpPr txBox="1"/>
          <p:nvPr>
            <p:ph type="title"/>
          </p:nvPr>
        </p:nvSpPr>
        <p:spPr>
          <a:xfrm>
            <a:off x="1994400" y="205000"/>
            <a:ext cx="5155200" cy="800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0000"/>
                </a:solidFill>
              </a:rPr>
              <a:t>Teaching Point</a:t>
            </a:r>
            <a:endParaRPr b="1" sz="48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32"/>
          <p:cNvSpPr txBox="1"/>
          <p:nvPr>
            <p:ph type="title"/>
          </p:nvPr>
        </p:nvSpPr>
        <p:spPr>
          <a:xfrm rot="-5400000">
            <a:off x="-771900" y="2325025"/>
            <a:ext cx="3353100" cy="100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434343"/>
                </a:solidFill>
              </a:rPr>
              <a:t>5th</a:t>
            </a:r>
            <a:r>
              <a:rPr b="1" lang="en">
                <a:solidFill>
                  <a:srgbClr val="434343"/>
                </a:solidFill>
              </a:rPr>
              <a:t> Grade</a:t>
            </a:r>
            <a:endParaRPr b="1">
              <a:solidFill>
                <a:srgbClr val="434343"/>
              </a:solidFill>
            </a:endParaRPr>
          </a:p>
        </p:txBody>
      </p:sp>
      <p:pic>
        <p:nvPicPr>
          <p:cNvPr descr="This video is about 5th Grade Writing" id="155" name="Google Shape;155;p32" title="5th Grade Writing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029200" y="396888"/>
            <a:ext cx="5799634" cy="4349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3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accent5"/>
                </a:solidFill>
              </a:rPr>
              <a:t>Questions? Feedback?</a:t>
            </a:r>
            <a:endParaRPr b="1">
              <a:solidFill>
                <a:schemeClr val="accent5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