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Proxima Nova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.fntdata"/><Relationship Id="rId11" Type="http://schemas.openxmlformats.org/officeDocument/2006/relationships/slide" Target="slides/slide7.xml"/><Relationship Id="rId22" Type="http://schemas.openxmlformats.org/officeDocument/2006/relationships/font" Target="fonts/ProximaNova-boldItalic.fntdata"/><Relationship Id="rId10" Type="http://schemas.openxmlformats.org/officeDocument/2006/relationships/slide" Target="slides/slide6.xml"/><Relationship Id="rId21" Type="http://schemas.openxmlformats.org/officeDocument/2006/relationships/font" Target="fonts/ProximaNova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ProximaNova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72329ae1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72329ae1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47b5adad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47b5adad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72329ae1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72329ae1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47b5adad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47b5adad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47b5adad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47b5adad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485f1610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485f1610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485f1610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485f1610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213d6875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213d6875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213d6875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213d6875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245162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245162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08357632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0835763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62504333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62504333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4b8493d58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4b8493d58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youtube.com/watch?v=tzAB2q39ZA4" TargetMode="External"/><Relationship Id="rId4" Type="http://schemas.openxmlformats.org/officeDocument/2006/relationships/image" Target="../media/image5.jpg"/><Relationship Id="rId5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youtube.com/watch?v=B-FR_5a6I-4" TargetMode="External"/><Relationship Id="rId4" Type="http://schemas.openxmlformats.org/officeDocument/2006/relationships/image" Target="../media/image2.jpg"/><Relationship Id="rId5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youtube.com/watch?v=-gpUtX3N39g" TargetMode="External"/><Relationship Id="rId4" Type="http://schemas.openxmlformats.org/officeDocument/2006/relationships/image" Target="../media/image4.jp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3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206100" y="477275"/>
            <a:ext cx="3286500" cy="236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Window into          Ross Valley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206100" y="3182350"/>
            <a:ext cx="3058800" cy="17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Mathematics: </a:t>
            </a:r>
            <a:r>
              <a:rPr lang="en" sz="2800"/>
              <a:t>Implementation of Bridges and CPM</a:t>
            </a:r>
            <a:endParaRPr sz="2800"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7350" y="964274"/>
            <a:ext cx="3354225" cy="335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4">
            <a:alphaModFix/>
          </a:blip>
          <a:srcRect b="0" l="12359" r="11905" t="4012"/>
          <a:stretch/>
        </p:blipFill>
        <p:spPr>
          <a:xfrm>
            <a:off x="3408150" y="125950"/>
            <a:ext cx="5592624" cy="5030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Ross Valley School District Math Agreements</a:t>
            </a:r>
            <a:endParaRPr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" sz="2200">
                <a:solidFill>
                  <a:schemeClr val="dk2"/>
                </a:solidFill>
              </a:rPr>
              <a:t>Learning is focused on mathematical thinking.</a:t>
            </a:r>
            <a:endParaRPr sz="2200">
              <a:solidFill>
                <a:schemeClr val="dk2"/>
              </a:solidFill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Conceptual understanding is used to build procedural fluency.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Math tasks and activities create productive struggle for all students.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Classroom activities promote student enjoyment and appreciation of math.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lang="en" sz="2200"/>
              <a:t>Evaluation of students allows for mistakes and multiple opportunities to show growth.</a:t>
            </a:r>
            <a:br>
              <a:rPr lang="en" sz="2200"/>
            </a:br>
            <a:endParaRPr sz="2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311700" y="445025"/>
            <a:ext cx="2486400" cy="410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5th</a:t>
            </a:r>
            <a:r>
              <a:rPr lang="en"/>
              <a:t> Grade with Ms. Rudden’s Class</a:t>
            </a:r>
            <a:endParaRPr/>
          </a:p>
        </p:txBody>
      </p:sp>
      <p:pic>
        <p:nvPicPr>
          <p:cNvPr descr="This video is about My Movie 1" id="128" name="Google Shape;128;p23" title="Number Strings with Ms. Rudde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4850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3"/>
          <p:cNvPicPr preferRelativeResize="0"/>
          <p:nvPr/>
        </p:nvPicPr>
        <p:blipFill rotWithShape="1">
          <a:blip r:embed="rId5">
            <a:alphaModFix/>
          </a:blip>
          <a:srcRect b="0" l="12359" r="11905" t="0"/>
          <a:stretch/>
        </p:blipFill>
        <p:spPr>
          <a:xfrm>
            <a:off x="3072200" y="100650"/>
            <a:ext cx="548857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Ross Valley School District Math Agreements</a:t>
            </a:r>
            <a:endParaRPr/>
          </a:p>
        </p:txBody>
      </p:sp>
      <p:sp>
        <p:nvSpPr>
          <p:cNvPr id="135" name="Google Shape;135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Learning is focused on mathematical thinking.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Conceptual understanding is used to build procedural fluency.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" sz="2200">
                <a:solidFill>
                  <a:schemeClr val="dk2"/>
                </a:solidFill>
              </a:rPr>
              <a:t>Math tasks and activities create productive struggle for all students.</a:t>
            </a:r>
            <a:endParaRPr sz="2200">
              <a:solidFill>
                <a:schemeClr val="dk2"/>
              </a:solidFill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Classroom activities promote student enjoyment and appreciation of math.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lang="en" sz="2200"/>
              <a:t>Evaluation of students allows for mistakes and multiple opportunities to show growth.</a:t>
            </a:r>
            <a:br>
              <a:rPr lang="en" sz="2200"/>
            </a:br>
            <a:endParaRPr sz="2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311700" y="445025"/>
            <a:ext cx="2486400" cy="410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7th</a:t>
            </a:r>
            <a:r>
              <a:rPr lang="en"/>
              <a:t> Grade with Ms. DeTore’s Class</a:t>
            </a:r>
            <a:endParaRPr/>
          </a:p>
        </p:txBody>
      </p:sp>
      <p:pic>
        <p:nvPicPr>
          <p:cNvPr descr="This video is about Interpreting a Graph CPM" id="141" name="Google Shape;141;p25" title="Interpreting a Graph CPM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0488" y="782825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5"/>
          <p:cNvPicPr preferRelativeResize="0"/>
          <p:nvPr/>
        </p:nvPicPr>
        <p:blipFill rotWithShape="1">
          <a:blip r:embed="rId5">
            <a:alphaModFix/>
          </a:blip>
          <a:srcRect b="0" l="12359" r="11905" t="0"/>
          <a:stretch/>
        </p:blipFill>
        <p:spPr>
          <a:xfrm>
            <a:off x="3072200" y="100650"/>
            <a:ext cx="548857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450" y="399375"/>
            <a:ext cx="6025729" cy="145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6"/>
          <p:cNvSpPr/>
          <p:nvPr/>
        </p:nvSpPr>
        <p:spPr>
          <a:xfrm>
            <a:off x="5002975" y="1976475"/>
            <a:ext cx="3683988" cy="1620540"/>
          </a:xfrm>
          <a:prstGeom prst="irregularSeal1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rPr>
              <a:t>Flexible Seating in Action!</a:t>
            </a:r>
            <a:endParaRPr sz="1800">
              <a:solidFill>
                <a:schemeClr val="accent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49" name="Google Shape;149;p26"/>
          <p:cNvSpPr/>
          <p:nvPr/>
        </p:nvSpPr>
        <p:spPr>
          <a:xfrm>
            <a:off x="759750" y="2425750"/>
            <a:ext cx="3821202" cy="1962792"/>
          </a:xfrm>
          <a:prstGeom prst="irregularSeal1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Socratic Dialogue in the Middle School!</a:t>
            </a:r>
            <a:endParaRPr sz="180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would you solve this problem?</a:t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8725" y="1321475"/>
            <a:ext cx="5826550" cy="325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about this one?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400" y="1579324"/>
            <a:ext cx="8317199" cy="198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one?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152475"/>
            <a:ext cx="4771200" cy="36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Directions:  If possible, find the radius of a circle where the area of the circle and the circumference of the circle are equal. Is there more than one possible answer?</a:t>
            </a:r>
            <a:endParaRPr sz="2400"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1700" y="1588175"/>
            <a:ext cx="3179300" cy="317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7050" y="175113"/>
            <a:ext cx="7189902" cy="479327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/>
          <p:nvPr/>
        </p:nvSpPr>
        <p:spPr>
          <a:xfrm>
            <a:off x="4550375" y="2984150"/>
            <a:ext cx="1862700" cy="7971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88" name="Google Shape;88;p17"/>
          <p:cNvSpPr/>
          <p:nvPr/>
        </p:nvSpPr>
        <p:spPr>
          <a:xfrm>
            <a:off x="893825" y="2626825"/>
            <a:ext cx="1862700" cy="7971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89" name="Google Shape;89;p17"/>
          <p:cNvSpPr/>
          <p:nvPr/>
        </p:nvSpPr>
        <p:spPr>
          <a:xfrm>
            <a:off x="2687675" y="1769075"/>
            <a:ext cx="1862700" cy="7971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0" name="Google Shape;90;p17"/>
          <p:cNvSpPr/>
          <p:nvPr/>
        </p:nvSpPr>
        <p:spPr>
          <a:xfrm>
            <a:off x="6304250" y="3070650"/>
            <a:ext cx="1862700" cy="7971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4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Goal: Continue working with teachers on how to raise the DOK within regular mathematics instruction.</a:t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359575"/>
            <a:ext cx="8839199" cy="1591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Window into Ross Valley</a:t>
            </a:r>
            <a:endParaRPr/>
          </a:p>
        </p:txBody>
      </p:sp>
      <p:sp>
        <p:nvSpPr>
          <p:cNvPr id="102" name="Google Shape;102;p1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Purpose</a:t>
            </a:r>
            <a:r>
              <a:rPr lang="en"/>
              <a:t>: To provide an opportunity for the board and public to see the impact of district initiatives on teaching and learning.</a:t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5775" y="1619250"/>
            <a:ext cx="28575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Ross Valley School District Math Agreements</a:t>
            </a:r>
            <a:endParaRPr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Learning is focused on mathematical thinking.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Conceptual understanding is used to build procedural fluency.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Math tasks and activities create productive struggle for all students.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" sz="2200">
                <a:solidFill>
                  <a:schemeClr val="dk2"/>
                </a:solidFill>
              </a:rPr>
              <a:t>Classroom activities promote student enjoyment and appreciation of math.</a:t>
            </a:r>
            <a:endParaRPr sz="2200">
              <a:solidFill>
                <a:schemeClr val="dk2"/>
              </a:solidFill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lang="en" sz="2200"/>
              <a:t>Evaluation of students allows for mistakes and multiple opportunities to show growth.</a:t>
            </a:r>
            <a:br>
              <a:rPr lang="en" sz="2200"/>
            </a:br>
            <a:endParaRPr sz="2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11700" y="445025"/>
            <a:ext cx="2486400" cy="410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1st Grade with Ms. Julie’s Class</a:t>
            </a:r>
            <a:endParaRPr/>
          </a:p>
        </p:txBody>
      </p:sp>
      <p:pic>
        <p:nvPicPr>
          <p:cNvPr descr="This video is about 1st Grade Bridges: 2D Shapes" id="115" name="Google Shape;115;p21" title="1st Grade Bridges: 2D Shape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0488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/>
          <p:cNvPicPr preferRelativeResize="0"/>
          <p:nvPr/>
        </p:nvPicPr>
        <p:blipFill rotWithShape="1">
          <a:blip r:embed="rId5">
            <a:alphaModFix/>
          </a:blip>
          <a:srcRect b="0" l="12359" r="11905" t="0"/>
          <a:stretch/>
        </p:blipFill>
        <p:spPr>
          <a:xfrm>
            <a:off x="3072200" y="100650"/>
            <a:ext cx="548857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