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Architects Daughter"/>
      <p:regular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F04B618-5D4F-4951-A6E8-4166716011E4}">
  <a:tblStyle styleId="{BF04B618-5D4F-4951-A6E8-4166716011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ArchitectsDaughter-regular.fntdata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458e1ddd3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458e1ddd3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4df1104f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4df1104f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4df1104f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4df1104f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4df1104f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4df1104f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4df1104f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4df1104f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4df1104f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4df1104f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458e1ddd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458e1ddd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love this video!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495334d7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495334d7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4df1104f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4df1104f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52838e0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52838e0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52838e0a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52838e0a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458e1ddd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458e1ddd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458e1ddd3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458e1ddd3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458e1ddd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458e1ddd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for a moment about what models are and what they are not.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458e1ddd3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458e1ddd3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458e1ddd3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458e1ddd3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458e1ddd3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458e1ddd3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4df1104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4df1104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4df1104f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4df1104f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XTOnPBMosas" TargetMode="External"/><Relationship Id="rId4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g4LoSMVzjO8" TargetMode="External"/><Relationship Id="rId4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Relationship Id="rId4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10" Type="http://schemas.openxmlformats.org/officeDocument/2006/relationships/image" Target="../media/image10.png"/><Relationship Id="rId9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7" Type="http://schemas.openxmlformats.org/officeDocument/2006/relationships/image" Target="../media/image14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fGipG6CVXxA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6JEta9tQSGs" TargetMode="Externa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06100" y="477275"/>
            <a:ext cx="3286500" cy="236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</a:rPr>
              <a:t>Window into the </a:t>
            </a:r>
            <a:endParaRPr sz="36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</a:rPr>
              <a:t>Ross Valley School District</a:t>
            </a:r>
            <a:endParaRPr sz="3600">
              <a:solidFill>
                <a:srgbClr val="434343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06100" y="3182350"/>
            <a:ext cx="3058800" cy="17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800">
                <a:solidFill>
                  <a:srgbClr val="38761D"/>
                </a:solidFill>
              </a:rPr>
              <a:t>Scientific Modeling</a:t>
            </a:r>
            <a:endParaRPr i="1" sz="4800">
              <a:solidFill>
                <a:srgbClr val="38761D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350" y="964274"/>
            <a:ext cx="3354225" cy="335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12359" r="11905" t="4012"/>
          <a:stretch/>
        </p:blipFill>
        <p:spPr>
          <a:xfrm>
            <a:off x="3408150" y="125950"/>
            <a:ext cx="5592624" cy="503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99650"/>
            <a:ext cx="8520600" cy="9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​4.PS3.2 Make observations to provide evidence that energy can be transferred from place to place by sound, light, heat, and electric currents. </a:t>
            </a:r>
            <a:endParaRPr sz="2200"/>
          </a:p>
        </p:txBody>
      </p:sp>
      <p:graphicFrame>
        <p:nvGraphicFramePr>
          <p:cNvPr id="120" name="Google Shape;120;p22"/>
          <p:cNvGraphicFramePr/>
          <p:nvPr/>
        </p:nvGraphicFramePr>
        <p:xfrm>
          <a:off x="265050" y="128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{BF04B618-5D4F-4951-A6E8-4166716011E4}</a:tableStyleId>
              </a:tblPr>
              <a:tblGrid>
                <a:gridCol w="2871300"/>
                <a:gridCol w="2871300"/>
                <a:gridCol w="2871300"/>
              </a:tblGrid>
              <a:tr h="6868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Disciplinary Core Ideas (DCIs) 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Scientific &amp; Engineering Practices (SEPs) 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Crosscutting Concepts (CCC)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458"/>
                    </a:solidFill>
                  </a:tcPr>
                </a:tc>
              </a:tr>
              <a:tr h="2764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Energy can be moved from place to place by moving objects or through sound, light, or electric currents.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Energy can also be transferred from place to place by electric currents, which can then be used locally to produce motion, sound, heat, or light. 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Make observations to produce data to serve as the basis for evidence for an explanation of a phenomenon or test a design solution.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Energy can be transferred in various ways and between objects.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45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 rot="-5400000">
            <a:off x="-771900" y="2325025"/>
            <a:ext cx="3353100" cy="100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7</a:t>
            </a:r>
            <a:r>
              <a:rPr b="1" lang="en">
                <a:solidFill>
                  <a:srgbClr val="434343"/>
                </a:solidFill>
              </a:rPr>
              <a:t>th Grade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1900" y="152400"/>
            <a:ext cx="39972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 rot="-5400000">
            <a:off x="-771900" y="2325025"/>
            <a:ext cx="3353100" cy="100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7th Grade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descr="This video is about Scientic Modeling in 7th Grade" id="132" name="Google Shape;132;p24" title="Scientic Modeling in 7th Grad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3425" y="412151"/>
            <a:ext cx="5758925" cy="43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311700" y="129700"/>
            <a:ext cx="8520600" cy="8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</a:rPr>
              <a:t>MS.PS1.4 Develop a model that predicts and describes changes in particle motion, temperature, and state of a pure substance when thermal energy is added or removed.</a:t>
            </a:r>
            <a:r>
              <a:rPr lang="en" sz="2200">
                <a:solidFill>
                  <a:srgbClr val="434343"/>
                </a:solidFill>
              </a:rPr>
              <a:t>​</a:t>
            </a:r>
            <a:endParaRPr sz="2200">
              <a:solidFill>
                <a:srgbClr val="434343"/>
              </a:solidFill>
            </a:endParaRPr>
          </a:p>
        </p:txBody>
      </p:sp>
      <p:graphicFrame>
        <p:nvGraphicFramePr>
          <p:cNvPr id="138" name="Google Shape;138;p25"/>
          <p:cNvGraphicFramePr/>
          <p:nvPr/>
        </p:nvGraphicFramePr>
        <p:xfrm>
          <a:off x="265050" y="128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{BF04B618-5D4F-4951-A6E8-4166716011E4}</a:tableStyleId>
              </a:tblPr>
              <a:tblGrid>
                <a:gridCol w="2871300"/>
                <a:gridCol w="2871300"/>
                <a:gridCol w="2871300"/>
              </a:tblGrid>
              <a:tr h="6868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Disciplinary Core Ideas (DCIs) 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Scientific &amp; Engineering Practices (SEPs) 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Crosscutting Concepts (CCC)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458"/>
                    </a:solidFill>
                  </a:tcPr>
                </a:tc>
              </a:tr>
              <a:tr h="2764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Gases and liquids are made of molecules that are moving about relative to each other.</a:t>
                      </a:r>
                      <a:br>
                        <a:rPr lang="en">
                          <a:solidFill>
                            <a:srgbClr val="434343"/>
                          </a:solidFill>
                        </a:rPr>
                      </a:br>
                      <a:r>
                        <a:rPr lang="en">
                          <a:solidFill>
                            <a:srgbClr val="434343"/>
                          </a:solidFill>
                        </a:rPr>
                        <a:t>In a liquid, the molecules are constantly in contact with others; in a gas, they are widely</a:t>
                      </a:r>
                      <a:br>
                        <a:rPr lang="en">
                          <a:solidFill>
                            <a:srgbClr val="434343"/>
                          </a:solidFill>
                        </a:rPr>
                      </a:br>
                      <a:r>
                        <a:rPr lang="en">
                          <a:solidFill>
                            <a:srgbClr val="434343"/>
                          </a:solidFill>
                        </a:rPr>
                        <a:t>spaced except when they happen to collide.</a:t>
                      </a:r>
                      <a:br>
                        <a:rPr lang="en">
                          <a:solidFill>
                            <a:srgbClr val="434343"/>
                          </a:solidFill>
                        </a:rPr>
                      </a:br>
                      <a:r>
                        <a:rPr lang="en">
                          <a:solidFill>
                            <a:srgbClr val="434343"/>
                          </a:solidFill>
                        </a:rPr>
                        <a:t>The changes of state that occur with variations in temperature or pressure can be described and predicted using these models</a:t>
                      </a:r>
                      <a:br>
                        <a:rPr lang="en">
                          <a:solidFill>
                            <a:srgbClr val="434343"/>
                          </a:solidFill>
                        </a:rPr>
                      </a:br>
                      <a:r>
                        <a:rPr lang="en">
                          <a:solidFill>
                            <a:srgbClr val="434343"/>
                          </a:solidFill>
                        </a:rPr>
                        <a:t>of matter.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Modeling in 6–8 builds on K–5 and progresses to developing, using and revising models to describe, test, and predict more abstract phenomena and</a:t>
                      </a:r>
                      <a:br>
                        <a:rPr lang="en">
                          <a:solidFill>
                            <a:srgbClr val="434343"/>
                          </a:solidFill>
                        </a:rPr>
                      </a:br>
                      <a:r>
                        <a:rPr lang="en">
                          <a:solidFill>
                            <a:srgbClr val="434343"/>
                          </a:solidFill>
                        </a:rPr>
                        <a:t>design systems.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Cause and effect relationships may be used to predict phenomena in natural or designed systems.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45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311700" y="445025"/>
            <a:ext cx="3133200" cy="42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</a:rPr>
              <a:t>Relationships and Convergences Among </a:t>
            </a:r>
            <a:r>
              <a:rPr lang="en" sz="3600">
                <a:solidFill>
                  <a:srgbClr val="C27BA0"/>
                </a:solidFill>
              </a:rPr>
              <a:t>Mathematics</a:t>
            </a:r>
            <a:r>
              <a:rPr lang="en" sz="3600">
                <a:solidFill>
                  <a:srgbClr val="434343"/>
                </a:solidFill>
              </a:rPr>
              <a:t>,</a:t>
            </a:r>
            <a:r>
              <a:rPr lang="en" sz="3600"/>
              <a:t> </a:t>
            </a:r>
            <a:r>
              <a:rPr lang="en" sz="3600">
                <a:solidFill>
                  <a:srgbClr val="3D85C6"/>
                </a:solidFill>
              </a:rPr>
              <a:t>Science</a:t>
            </a:r>
            <a:r>
              <a:rPr lang="en" sz="3600">
                <a:solidFill>
                  <a:srgbClr val="434343"/>
                </a:solidFill>
              </a:rPr>
              <a:t>,</a:t>
            </a:r>
            <a:r>
              <a:rPr lang="en" sz="3600"/>
              <a:t> </a:t>
            </a:r>
            <a:r>
              <a:rPr lang="en" sz="3600">
                <a:solidFill>
                  <a:srgbClr val="434343"/>
                </a:solidFill>
              </a:rPr>
              <a:t>and</a:t>
            </a:r>
            <a:r>
              <a:rPr lang="en" sz="3600"/>
              <a:t> </a:t>
            </a:r>
            <a:r>
              <a:rPr lang="en" sz="3600">
                <a:solidFill>
                  <a:srgbClr val="FFD966"/>
                </a:solidFill>
              </a:rPr>
              <a:t>ELA</a:t>
            </a:r>
            <a:r>
              <a:rPr lang="en" sz="3600"/>
              <a:t> </a:t>
            </a:r>
            <a:r>
              <a:rPr lang="en" sz="3600">
                <a:solidFill>
                  <a:srgbClr val="434343"/>
                </a:solidFill>
              </a:rPr>
              <a:t>Practices</a:t>
            </a:r>
            <a:endParaRPr sz="3600">
              <a:solidFill>
                <a:srgbClr val="434343"/>
              </a:solidFill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3">
            <a:alphaModFix/>
          </a:blip>
          <a:srcRect b="0" l="2970" r="13123" t="0"/>
          <a:stretch/>
        </p:blipFill>
        <p:spPr>
          <a:xfrm>
            <a:off x="3729525" y="276925"/>
            <a:ext cx="4811351" cy="45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203375"/>
            <a:ext cx="8520600" cy="8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Thank you to our</a:t>
            </a:r>
            <a:r>
              <a:rPr lang="en">
                <a:solidFill>
                  <a:srgbClr val="434343"/>
                </a:solidFill>
              </a:rPr>
              <a:t> K-5 NGSS Team!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11700" y="10177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Myrel Jenks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Rebecca Hayhurst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Krista Hood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Krista Tarantino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Susan Ardigo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Ericka Stieg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Danielle Diaz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Lindsay Hess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Jenny Cavanna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Caley Hirsch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Sarah Horky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Nicole Stuart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51" name="Google Shape;151;p27" title="Exploring Sound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550" y="1227075"/>
            <a:ext cx="4817075" cy="36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406313" y="12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October 8th Staff Development Day: TK - 5th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b="0" l="0" r="0" t="15361"/>
          <a:stretch/>
        </p:blipFill>
        <p:spPr>
          <a:xfrm>
            <a:off x="5374713" y="825425"/>
            <a:ext cx="3552222" cy="225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 rotWithShape="1">
          <a:blip r:embed="rId4">
            <a:alphaModFix/>
          </a:blip>
          <a:srcRect b="13807" l="2676" r="0" t="0"/>
          <a:stretch/>
        </p:blipFill>
        <p:spPr>
          <a:xfrm>
            <a:off x="751600" y="825425"/>
            <a:ext cx="3552200" cy="235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 rotWithShape="1">
          <a:blip r:embed="rId5">
            <a:alphaModFix/>
          </a:blip>
          <a:srcRect b="9865" l="14129" r="10313" t="30952"/>
          <a:stretch/>
        </p:blipFill>
        <p:spPr>
          <a:xfrm>
            <a:off x="234250" y="2776200"/>
            <a:ext cx="3838397" cy="22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 rotWithShape="1">
          <a:blip r:embed="rId6">
            <a:alphaModFix/>
          </a:blip>
          <a:srcRect b="17010" l="8197" r="0" t="13501"/>
          <a:stretch/>
        </p:blipFill>
        <p:spPr>
          <a:xfrm>
            <a:off x="4571992" y="2776188"/>
            <a:ext cx="3971748" cy="22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311700" y="275200"/>
            <a:ext cx="8520600" cy="7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And our White Hill Science Department!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66" name="Google Shape;166;p29"/>
          <p:cNvSpPr txBox="1"/>
          <p:nvPr>
            <p:ph idx="1" type="body"/>
          </p:nvPr>
        </p:nvSpPr>
        <p:spPr>
          <a:xfrm>
            <a:off x="311700" y="10177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Cade Hardin, dept. head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Heidi Moore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Alex Obenshain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Calder Gillam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Andrea Watson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Mel Hickman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chitects Daughter"/>
              <a:buChar char="➢"/>
            </a:pPr>
            <a:r>
              <a:rPr lang="en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Erin Megary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250" y="1017700"/>
            <a:ext cx="2865754" cy="382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2275" y="2046850"/>
            <a:ext cx="3477479" cy="260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9"/>
          <p:cNvPicPr preferRelativeResize="0"/>
          <p:nvPr/>
        </p:nvPicPr>
        <p:blipFill rotWithShape="1">
          <a:blip r:embed="rId5">
            <a:alphaModFix/>
          </a:blip>
          <a:srcRect b="29153" l="26026" r="21532" t="4423"/>
          <a:stretch/>
        </p:blipFill>
        <p:spPr>
          <a:xfrm>
            <a:off x="1071000" y="3381049"/>
            <a:ext cx="1785027" cy="1695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406313" y="12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October 8th Staff Development Day: 6th - 8th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9576" y="1493075"/>
            <a:ext cx="4650471" cy="348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92775"/>
            <a:ext cx="4815349" cy="348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225" y="152400"/>
            <a:ext cx="3754773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188750" y="2161925"/>
            <a:ext cx="3948900" cy="26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434343"/>
                </a:solidFill>
              </a:rPr>
              <a:t>What are the dimensions of effective science instruction?</a:t>
            </a:r>
            <a:endParaRPr sz="3300">
              <a:solidFill>
                <a:srgbClr val="434343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2850" y="709225"/>
            <a:ext cx="2724150" cy="2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2040400" y="237250"/>
            <a:ext cx="1622700" cy="1776600"/>
          </a:xfrm>
          <a:prstGeom prst="cloudCallout">
            <a:avLst>
              <a:gd fmla="val 81798" name="adj1"/>
              <a:gd fmla="val 44986" name="adj2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A86E8"/>
                </a:solidFill>
              </a:rPr>
              <a:t>How are students engaging with the practices?</a:t>
            </a:r>
            <a:endParaRPr b="1">
              <a:solidFill>
                <a:srgbClr val="4A86E8"/>
              </a:solidFill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7028600" y="161325"/>
            <a:ext cx="1702200" cy="1852800"/>
          </a:xfrm>
          <a:prstGeom prst="cloudCallout">
            <a:avLst>
              <a:gd fmla="val -76279" name="adj1"/>
              <a:gd fmla="val 29215" name="adj2"/>
            </a:avLst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</a:rPr>
              <a:t>What science content is being addressed?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6219350" y="3322400"/>
            <a:ext cx="1915200" cy="1699200"/>
          </a:xfrm>
          <a:prstGeom prst="cloudCallout">
            <a:avLst>
              <a:gd fmla="val -46497" name="adj1"/>
              <a:gd fmla="val -55717" name="adj2"/>
            </a:avLst>
          </a:prstGeom>
          <a:noFill/>
          <a:ln cap="flat" cmpd="sng" w="1905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3C47D"/>
                </a:solidFill>
              </a:rPr>
              <a:t>What connections are students making?</a:t>
            </a:r>
            <a:endParaRPr b="1">
              <a:solidFill>
                <a:srgbClr val="93C47D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77692" y="42672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Science and Engineering Practices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209" y="819738"/>
            <a:ext cx="2056217" cy="136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0" l="3626" r="3626" t="8734"/>
          <a:stretch/>
        </p:blipFill>
        <p:spPr>
          <a:xfrm>
            <a:off x="2471775" y="2554003"/>
            <a:ext cx="2056225" cy="134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4588" y="2534625"/>
            <a:ext cx="2010154" cy="134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4153" y="780951"/>
            <a:ext cx="2092751" cy="137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2204" y="2534623"/>
            <a:ext cx="2092759" cy="1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1349" y="2550717"/>
            <a:ext cx="2010149" cy="131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6200" y="822200"/>
            <a:ext cx="2056225" cy="136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78175" y="778550"/>
            <a:ext cx="2056225" cy="1372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713" y="349613"/>
            <a:ext cx="6658575" cy="44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 rot="-5400000">
            <a:off x="-994775" y="2101587"/>
            <a:ext cx="4172700" cy="81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Kindergarten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725" y="242001"/>
            <a:ext cx="6103998" cy="453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 rot="-5400000">
            <a:off x="-1204550" y="2263425"/>
            <a:ext cx="4149900" cy="8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434343"/>
                </a:solidFill>
              </a:rPr>
              <a:t>Kindergarten</a:t>
            </a:r>
            <a:endParaRPr b="1" sz="4800">
              <a:solidFill>
                <a:srgbClr val="434343"/>
              </a:solidFill>
            </a:endParaRPr>
          </a:p>
        </p:txBody>
      </p:sp>
      <p:pic>
        <p:nvPicPr>
          <p:cNvPr descr="This video is about Scientific Modeling: Kindergarten" id="96" name="Google Shape;96;p18" title="Scientific Modeling: Kindergarte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350" y="341913"/>
            <a:ext cx="5946224" cy="44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219650"/>
            <a:ext cx="8520600" cy="7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KLS1.1 </a:t>
            </a:r>
            <a:r>
              <a:rPr lang="en" sz="2400">
                <a:solidFill>
                  <a:srgbClr val="434343"/>
                </a:solidFill>
              </a:rPr>
              <a:t>Use observations to describe patterns of what plants and animals (including humans) need to survive. ​</a:t>
            </a:r>
            <a:endParaRPr sz="2400">
              <a:solidFill>
                <a:srgbClr val="434343"/>
              </a:solidFill>
            </a:endParaRPr>
          </a:p>
        </p:txBody>
      </p:sp>
      <p:graphicFrame>
        <p:nvGraphicFramePr>
          <p:cNvPr id="102" name="Google Shape;102;p19"/>
          <p:cNvGraphicFramePr/>
          <p:nvPr/>
        </p:nvGraphicFramePr>
        <p:xfrm>
          <a:off x="265050" y="128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{BF04B618-5D4F-4951-A6E8-4166716011E4}</a:tableStyleId>
              </a:tblPr>
              <a:tblGrid>
                <a:gridCol w="2871300"/>
                <a:gridCol w="2871300"/>
                <a:gridCol w="2871300"/>
              </a:tblGrid>
              <a:tr h="6868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Disciplinary Core Ideas (DCIs) 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Scientific &amp; Engineering Practices (SEPs) 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434343"/>
                          </a:solidFill>
                        </a:rPr>
                        <a:t>Crosscutting Concepts (CCC)</a:t>
                      </a:r>
                      <a:endParaRPr b="1" sz="18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458"/>
                    </a:solidFill>
                  </a:tcPr>
                </a:tc>
              </a:tr>
              <a:tr h="2764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Students obtain information through observations of different animal behaviors. 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They use evidence from their observations to argue for their explanation of why animals are acting in these ways. 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Students act out the behaviors of different animals.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All animals need food in order to live and grow. They obtain their food from plants or from other animals. Plants need water and light to live and grow.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434343"/>
                          </a:solidFill>
                        </a:rPr>
                        <a:t>Patterns in the natural and human designed world can be observed and used as evidence.</a:t>
                      </a: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9C45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 rot="-5400000">
            <a:off x="-733950" y="2139900"/>
            <a:ext cx="3229800" cy="8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4th Grade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0475" y="246825"/>
            <a:ext cx="5905700" cy="46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 rot="-5400000">
            <a:off x="-733950" y="2139900"/>
            <a:ext cx="3229800" cy="863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</a:rPr>
              <a:t>4th Grade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descr="This video is about Scientific Modeling: 4th Grade" id="114" name="Google Shape;114;p21" title="Scientific Modeling: 4th Grad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825" y="313150"/>
            <a:ext cx="6022925" cy="451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